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1" r:id="rId3"/>
    <p:sldId id="324" r:id="rId4"/>
    <p:sldId id="321" r:id="rId5"/>
    <p:sldId id="322" r:id="rId6"/>
    <p:sldId id="323" r:id="rId7"/>
    <p:sldId id="310" r:id="rId8"/>
    <p:sldId id="262" r:id="rId9"/>
    <p:sldId id="325" r:id="rId10"/>
    <p:sldId id="314" r:id="rId11"/>
    <p:sldId id="315" r:id="rId12"/>
    <p:sldId id="317" r:id="rId13"/>
    <p:sldId id="318" r:id="rId14"/>
    <p:sldId id="261" r:id="rId15"/>
    <p:sldId id="260" r:id="rId16"/>
    <p:sldId id="316" r:id="rId17"/>
    <p:sldId id="319" r:id="rId18"/>
    <p:sldId id="287" r:id="rId19"/>
    <p:sldId id="297" r:id="rId20"/>
    <p:sldId id="289" r:id="rId21"/>
    <p:sldId id="313" r:id="rId22"/>
    <p:sldId id="267" r:id="rId23"/>
    <p:sldId id="294" r:id="rId24"/>
    <p:sldId id="299" r:id="rId25"/>
    <p:sldId id="276" r:id="rId26"/>
    <p:sldId id="30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728" y="791570"/>
            <a:ext cx="11122475" cy="1730152"/>
          </a:xfrm>
        </p:spPr>
        <p:txBody>
          <a:bodyPr>
            <a:normAutofit/>
          </a:bodyPr>
          <a:lstStyle/>
          <a:p>
            <a:r>
              <a:rPr lang="en-US" sz="4400" b="1" dirty="0"/>
              <a:t> </a:t>
            </a:r>
            <a:r>
              <a:rPr lang="en-US" sz="4400" b="1" dirty="0" smtClean="0"/>
              <a:t>Urinary incontinence in women</a:t>
            </a:r>
            <a:r>
              <a:rPr lang="en-US" sz="4400" b="1" dirty="0" smtClean="0"/>
              <a:t> </a:t>
            </a:r>
            <a:r>
              <a:rPr lang="en-US" sz="2800" b="1" dirty="0" smtClean="0"/>
              <a:t>Epidemiology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6050" y="3958103"/>
            <a:ext cx="8915399" cy="2046912"/>
          </a:xfrm>
        </p:spPr>
        <p:txBody>
          <a:bodyPr>
            <a:normAutofit lnSpcReduction="10000"/>
          </a:bodyPr>
          <a:lstStyle/>
          <a:p>
            <a:r>
              <a:rPr lang="en-US" sz="2400" b="1" i="1" dirty="0" smtClean="0">
                <a:solidFill>
                  <a:schemeClr val="tx1"/>
                </a:solidFill>
              </a:rPr>
              <a:t>Dr.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Parvin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B</a:t>
            </a:r>
            <a:r>
              <a:rPr lang="en-US" sz="2400" b="1" i="1" dirty="0" err="1" smtClean="0">
                <a:solidFill>
                  <a:schemeClr val="tx1"/>
                </a:solidFill>
              </a:rPr>
              <a:t>astani</a:t>
            </a:r>
            <a:endParaRPr lang="en-US" sz="2400" b="1" i="1" dirty="0" smtClean="0">
              <a:solidFill>
                <a:schemeClr val="tx1"/>
              </a:solidFill>
            </a:endParaRPr>
          </a:p>
          <a:p>
            <a:r>
              <a:rPr lang="en-US" b="1" i="1" dirty="0" smtClean="0">
                <a:solidFill>
                  <a:schemeClr val="tx1"/>
                </a:solidFill>
              </a:rPr>
              <a:t>Gynecologist</a:t>
            </a:r>
            <a:endParaRPr lang="en-US" b="1" i="1" dirty="0" smtClean="0">
              <a:solidFill>
                <a:schemeClr val="tx1"/>
              </a:solidFill>
            </a:endParaRPr>
          </a:p>
          <a:p>
            <a:r>
              <a:rPr lang="en-US" b="1" i="1" dirty="0" smtClean="0">
                <a:solidFill>
                  <a:schemeClr val="tx1"/>
                </a:solidFill>
              </a:rPr>
              <a:t>Urogynecology </a:t>
            </a:r>
            <a:r>
              <a:rPr lang="en-US" b="1" i="1" dirty="0">
                <a:solidFill>
                  <a:schemeClr val="tx1"/>
                </a:solidFill>
              </a:rPr>
              <a:t>Fellowship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Associated  </a:t>
            </a:r>
            <a:r>
              <a:rPr lang="en-US" b="1" i="1" dirty="0" smtClean="0">
                <a:solidFill>
                  <a:schemeClr val="tx1"/>
                </a:solidFill>
              </a:rPr>
              <a:t>Professor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Tabriz </a:t>
            </a:r>
            <a:r>
              <a:rPr lang="en-US" b="1" dirty="0">
                <a:solidFill>
                  <a:schemeClr val="tx1"/>
                </a:solidFill>
              </a:rPr>
              <a:t>U</a:t>
            </a:r>
            <a:r>
              <a:rPr lang="en-US" b="1" dirty="0" smtClean="0">
                <a:solidFill>
                  <a:schemeClr val="tx1"/>
                </a:solidFill>
              </a:rPr>
              <a:t>niversity of Medical 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ciences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660" y="4367978"/>
            <a:ext cx="1227161" cy="122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45" y="754743"/>
            <a:ext cx="9053961" cy="5621564"/>
          </a:xfrm>
        </p:spPr>
      </p:pic>
    </p:spTree>
    <p:extLst>
      <p:ext uri="{BB962C8B-B14F-4D97-AF65-F5344CB8AC3E}">
        <p14:creationId xmlns:p14="http://schemas.microsoft.com/office/powerpoint/2010/main" val="1144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493" y="0"/>
            <a:ext cx="2498507" cy="3057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29" y="2300514"/>
            <a:ext cx="9545183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Urge incontinence                 </a:t>
            </a:r>
            <a:r>
              <a:rPr lang="en-US" b="1" dirty="0" smtClean="0">
                <a:solidFill>
                  <a:srgbClr val="FF0000"/>
                </a:solidFill>
              </a:rPr>
              <a:t>Urgency Incontinence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syndrome of OAB is based on </a:t>
            </a:r>
            <a:r>
              <a:rPr lang="en-US" b="1" dirty="0"/>
              <a:t>symptoms</a:t>
            </a:r>
            <a:r>
              <a:rPr lang="en-US" dirty="0"/>
              <a:t>; in contrast, </a:t>
            </a:r>
            <a:r>
              <a:rPr lang="en-US" dirty="0" smtClean="0"/>
              <a:t>detrusor </a:t>
            </a:r>
            <a:r>
              <a:rPr lang="en-US" dirty="0" err="1" smtClean="0"/>
              <a:t>overactivity</a:t>
            </a:r>
            <a:r>
              <a:rPr lang="en-US" dirty="0" smtClean="0"/>
              <a:t> </a:t>
            </a:r>
            <a:r>
              <a:rPr lang="en-US" dirty="0"/>
              <a:t>(DO) is a </a:t>
            </a:r>
            <a:r>
              <a:rPr lang="en-US" b="1" dirty="0"/>
              <a:t>urodynamic observation, </a:t>
            </a:r>
            <a:r>
              <a:rPr lang="en-US" dirty="0"/>
              <a:t>characterized </a:t>
            </a:r>
            <a:r>
              <a:rPr lang="en-US" dirty="0" smtClean="0"/>
              <a:t>by involuntary detrusor </a:t>
            </a:r>
            <a:r>
              <a:rPr lang="en-US" dirty="0"/>
              <a:t>contractions during the filling phase, which may </a:t>
            </a:r>
            <a:r>
              <a:rPr lang="en-US" dirty="0" smtClean="0"/>
              <a:t>be spontaneous or </a:t>
            </a:r>
            <a:r>
              <a:rPr lang="en-US" dirty="0"/>
              <a:t>provoked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/>
              <a:t>Mixed </a:t>
            </a:r>
            <a:r>
              <a:rPr lang="en-US" b="1" dirty="0" smtClean="0"/>
              <a:t>urinary incontinence </a:t>
            </a:r>
            <a:r>
              <a:rPr lang="en-US" b="1" dirty="0">
                <a:solidFill>
                  <a:srgbClr val="FF0000"/>
                </a:solidFill>
              </a:rPr>
              <a:t>(MUI) </a:t>
            </a:r>
            <a:r>
              <a:rPr lang="en-US" dirty="0"/>
              <a:t>is the </a:t>
            </a:r>
            <a:r>
              <a:rPr lang="en-US" b="1" i="1" dirty="0"/>
              <a:t>“complaint of involuntary loss of urine </a:t>
            </a:r>
            <a:r>
              <a:rPr lang="en-US" b="1" i="1" dirty="0" smtClean="0"/>
              <a:t>associated with urgency and also with effort or physical exertion or on sneezing or coughing</a:t>
            </a:r>
            <a:r>
              <a:rPr lang="en-US" b="1" i="1" dirty="0"/>
              <a:t>”</a:t>
            </a:r>
            <a:r>
              <a:rPr lang="en-US" dirty="0"/>
              <a:t> (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Haylen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et al., 2010).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587381" y="2300514"/>
            <a:ext cx="740228" cy="333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61253"/>
            <a:ext cx="11176000" cy="1280890"/>
          </a:xfrm>
        </p:spPr>
        <p:txBody>
          <a:bodyPr>
            <a:noAutofit/>
          </a:bodyPr>
          <a:lstStyle/>
          <a:p>
            <a:r>
              <a:rPr lang="en-US" sz="2800" b="1" dirty="0"/>
              <a:t>Distinguishing Overactive Bladder From </a:t>
            </a:r>
            <a:r>
              <a:rPr lang="en-US" sz="2800" b="1" dirty="0" smtClean="0"/>
              <a:t>Bladder Pain </a:t>
            </a:r>
            <a:r>
              <a:rPr lang="en-US" sz="2800" b="1" dirty="0"/>
              <a:t>Syndrome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286727"/>
            <a:ext cx="10482555" cy="3809273"/>
          </a:xfrm>
        </p:spPr>
      </p:pic>
    </p:spTree>
    <p:extLst>
      <p:ext uri="{BB962C8B-B14F-4D97-AF65-F5344CB8AC3E}">
        <p14:creationId xmlns:p14="http://schemas.microsoft.com/office/powerpoint/2010/main" val="38865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615" y="187382"/>
            <a:ext cx="8911687" cy="1280890"/>
          </a:xfrm>
        </p:spPr>
        <p:txBody>
          <a:bodyPr/>
          <a:lstStyle/>
          <a:p>
            <a:r>
              <a:rPr lang="en-US" dirty="0" smtClean="0"/>
              <a:t>Urge </a:t>
            </a:r>
            <a:r>
              <a:rPr lang="en-US" dirty="0" err="1" smtClean="0"/>
              <a:t>vs</a:t>
            </a:r>
            <a:r>
              <a:rPr lang="en-US" dirty="0" smtClean="0"/>
              <a:t> Pain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59" y="827827"/>
            <a:ext cx="6703699" cy="6215270"/>
          </a:xfrm>
        </p:spPr>
      </p:pic>
    </p:spTree>
    <p:extLst>
      <p:ext uri="{BB962C8B-B14F-4D97-AF65-F5344CB8AC3E}">
        <p14:creationId xmlns:p14="http://schemas.microsoft.com/office/powerpoint/2010/main" val="3876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63" y="667657"/>
            <a:ext cx="9176334" cy="5878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48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429" y="145138"/>
            <a:ext cx="8911687" cy="1280890"/>
          </a:xfrm>
        </p:spPr>
        <p:txBody>
          <a:bodyPr/>
          <a:lstStyle/>
          <a:p>
            <a:r>
              <a:rPr lang="en-US" b="1" dirty="0" smtClean="0"/>
              <a:t> Epidemiology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132115" y="1426028"/>
            <a:ext cx="10218057" cy="468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353535"/>
              </a:buClr>
              <a:buFont typeface="Arial" panose="020B0604020202020204" pitchFamily="34" charset="0"/>
              <a:buChar char="•"/>
            </a:pPr>
            <a:r>
              <a:rPr lang="en-US" sz="2000" b="1" i="1" dirty="0"/>
              <a:t>OAB</a:t>
            </a:r>
            <a:r>
              <a:rPr lang="en-US" sz="2000" i="1" dirty="0"/>
              <a:t> is common in men and women but tends to disparately affect </a:t>
            </a:r>
            <a:r>
              <a:rPr lang="en-US" sz="2000" i="1" dirty="0" smtClean="0"/>
              <a:t>women.</a:t>
            </a:r>
          </a:p>
          <a:p>
            <a:pPr marL="342900" lvl="0" indent="-342900">
              <a:spcBef>
                <a:spcPts val="1000"/>
              </a:spcBef>
              <a:buClr>
                <a:srgbClr val="353535"/>
              </a:buClr>
              <a:buFont typeface="Arial" panose="020B0604020202020204" pitchFamily="34" charset="0"/>
              <a:buChar char="•"/>
            </a:pPr>
            <a:r>
              <a:rPr lang="en-US" sz="2000" i="1" dirty="0" smtClean="0"/>
              <a:t>Most </a:t>
            </a:r>
            <a:r>
              <a:rPr lang="en-US" sz="2000" i="1" dirty="0"/>
              <a:t>epidemiologic studies report a prevalence of OAB </a:t>
            </a:r>
            <a:r>
              <a:rPr lang="en-US" sz="2000" i="1" dirty="0" smtClean="0"/>
              <a:t>in women of approximately </a:t>
            </a:r>
            <a:r>
              <a:rPr lang="en-US" sz="2000" b="1" i="1" dirty="0">
                <a:solidFill>
                  <a:srgbClr val="FF0000"/>
                </a:solidFill>
              </a:rPr>
              <a:t>1.5 to 2 times</a:t>
            </a:r>
            <a:r>
              <a:rPr lang="en-US" sz="2000" i="1" dirty="0"/>
              <a:t> that of men and rates of UUI of 2 to 3 </a:t>
            </a:r>
            <a:r>
              <a:rPr lang="en-US" sz="2000" i="1" dirty="0" smtClean="0"/>
              <a:t>times those </a:t>
            </a:r>
            <a:r>
              <a:rPr lang="en-US" sz="2000" i="1" dirty="0"/>
              <a:t>in men</a:t>
            </a:r>
            <a:r>
              <a:rPr lang="en-US" sz="2000" i="1" dirty="0" smtClean="0"/>
              <a:t>.</a:t>
            </a:r>
            <a:endParaRPr lang="en-US" sz="2000" i="1" dirty="0"/>
          </a:p>
          <a:p>
            <a:pPr marL="342900" lvl="0" indent="-342900">
              <a:spcBef>
                <a:spcPts val="1000"/>
              </a:spcBef>
              <a:buClr>
                <a:srgbClr val="353535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Although in the National Overactive Bladder Evaluation Study</a:t>
            </a:r>
          </a:p>
          <a:p>
            <a:pPr lvl="0">
              <a:spcBef>
                <a:spcPts val="1000"/>
              </a:spcBef>
              <a:buClr>
                <a:srgbClr val="353535"/>
              </a:buClr>
            </a:pPr>
            <a:r>
              <a:rPr lang="en-US" sz="2000" dirty="0" smtClean="0"/>
              <a:t>   (</a:t>
            </a:r>
            <a:r>
              <a:rPr lang="en-US" sz="2000" dirty="0"/>
              <a:t>NOBLE), the incidence of OAB was similar at </a:t>
            </a:r>
            <a:r>
              <a:rPr lang="en-US" sz="2000" b="1" dirty="0"/>
              <a:t>16.9% in women </a:t>
            </a:r>
            <a:r>
              <a:rPr lang="en-US" sz="2000" dirty="0"/>
              <a:t>and </a:t>
            </a:r>
            <a:r>
              <a:rPr lang="en-US" sz="2000" b="1" dirty="0"/>
              <a:t>16.0% </a:t>
            </a:r>
            <a:r>
              <a:rPr lang="en-US" sz="2000" b="1" dirty="0" smtClean="0"/>
              <a:t>in men</a:t>
            </a:r>
            <a:endParaRPr lang="en-US" sz="2000" dirty="0"/>
          </a:p>
          <a:p>
            <a:pPr lvl="0">
              <a:spcBef>
                <a:spcPts val="1000"/>
              </a:spcBef>
              <a:buClr>
                <a:srgbClr val="353535"/>
              </a:buClr>
            </a:pPr>
            <a:endParaRPr lang="en-US" sz="2000" dirty="0" smtClean="0"/>
          </a:p>
          <a:p>
            <a:pPr marL="342900" lvl="0" indent="-342900">
              <a:spcBef>
                <a:spcPts val="1000"/>
              </a:spcBef>
              <a:buClr>
                <a:srgbClr val="353535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/>
              <a:t>7.6% </a:t>
            </a:r>
            <a:r>
              <a:rPr lang="en-US" sz="2000" dirty="0"/>
              <a:t>of women reported</a:t>
            </a:r>
            <a:r>
              <a:rPr lang="en-US" sz="2000" b="1" dirty="0"/>
              <a:t> UUI </a:t>
            </a:r>
            <a:r>
              <a:rPr lang="en-US" sz="2000" dirty="0"/>
              <a:t>versus just </a:t>
            </a:r>
            <a:r>
              <a:rPr lang="en-US" sz="2000" b="1" dirty="0"/>
              <a:t>2.6% </a:t>
            </a:r>
            <a:r>
              <a:rPr lang="en-US" sz="2000" dirty="0"/>
              <a:t>of </a:t>
            </a:r>
            <a:r>
              <a:rPr lang="en-US" sz="2000" dirty="0" smtClean="0"/>
              <a:t>men </a:t>
            </a:r>
          </a:p>
          <a:p>
            <a:pPr marL="342900" lvl="0" indent="-342900">
              <a:spcBef>
                <a:spcPts val="1000"/>
              </a:spcBef>
              <a:buClr>
                <a:srgbClr val="353535"/>
              </a:buCl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lvl="0" indent="-342900">
              <a:spcBef>
                <a:spcPts val="1000"/>
              </a:spcBef>
              <a:buClr>
                <a:srgbClr val="353535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prevalence of symptoms of OAB increases with </a:t>
            </a:r>
            <a:r>
              <a:rPr lang="en-US" sz="2000" dirty="0" smtClean="0"/>
              <a:t>aging , appearing to increase </a:t>
            </a:r>
            <a:r>
              <a:rPr lang="en-US" sz="2000" dirty="0"/>
              <a:t>in women in their 40s and men in their 50s and 60s.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44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995" y="624110"/>
            <a:ext cx="10769668" cy="5447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64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1B4E6">
                    <a:lumMod val="75000"/>
                  </a:srgbClr>
                </a:solidFill>
              </a:rPr>
              <a:t> </a:t>
            </a:r>
            <a:r>
              <a:rPr lang="en-US" b="1" dirty="0">
                <a:solidFill>
                  <a:srgbClr val="31B4E6">
                    <a:lumMod val="75000"/>
                  </a:srgbClr>
                </a:solidFill>
              </a:rPr>
              <a:t>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888" y="2715254"/>
            <a:ext cx="10711724" cy="3777622"/>
          </a:xfrm>
        </p:spPr>
        <p:txBody>
          <a:bodyPr>
            <a:normAutofit/>
          </a:bodyPr>
          <a:lstStyle/>
          <a:p>
            <a:r>
              <a:rPr lang="en-US" sz="2400" dirty="0"/>
              <a:t>in the United States, including direct costs (i.e., medical and nonmedical</a:t>
            </a:r>
            <a:r>
              <a:rPr lang="en-US" sz="2400" dirty="0" smtClean="0"/>
              <a:t>) </a:t>
            </a:r>
            <a:r>
              <a:rPr lang="en-US" sz="2400" dirty="0"/>
              <a:t>and indirect costs (i.e., lost productivity), approached </a:t>
            </a:r>
            <a:r>
              <a:rPr lang="en-US" sz="2400" b="1" dirty="0"/>
              <a:t>$65.9 billion in 2007</a:t>
            </a:r>
            <a:r>
              <a:rPr lang="en-US" sz="2400" b="1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with projected increases to </a:t>
            </a:r>
            <a:r>
              <a:rPr lang="en-US" sz="2400" b="1" dirty="0"/>
              <a:t>$76.2 billion </a:t>
            </a:r>
            <a:r>
              <a:rPr lang="en-US" sz="2400" dirty="0"/>
              <a:t>and </a:t>
            </a:r>
            <a:r>
              <a:rPr lang="en-US" sz="2400" b="1" dirty="0"/>
              <a:t>$82.6 billion in 2015 and </a:t>
            </a:r>
            <a:r>
              <a:rPr lang="en-US" sz="2400" b="1" dirty="0" smtClean="0"/>
              <a:t>2020</a:t>
            </a:r>
            <a:r>
              <a:rPr lang="en-US" sz="2400" dirty="0"/>
              <a:t>.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536" y="0"/>
            <a:ext cx="4059464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932" y="2942515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A total of 485 (29.8%) women reported urinary incontinence; 250 (69.9%) urinary incontinent women experienced symptoms less than once a month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Regarding knowledge, attitudes, and practices, 822 (</a:t>
            </a:r>
            <a:r>
              <a:rPr lang="en-US" sz="2400" b="1" dirty="0">
                <a:solidFill>
                  <a:srgbClr val="C00000"/>
                </a:solidFill>
              </a:rPr>
              <a:t>54.3%) </a:t>
            </a:r>
            <a:r>
              <a:rPr lang="en-US" sz="2400" dirty="0">
                <a:solidFill>
                  <a:srgbClr val="C00000"/>
                </a:solidFill>
              </a:rPr>
              <a:t>of the women surveyed knew the meaning of urinary incontinence, </a:t>
            </a:r>
            <a:r>
              <a:rPr lang="en-US" sz="2400" dirty="0"/>
              <a:t>and 147 (30.3%) with urinary incontinence had visited a doctor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i="1" dirty="0"/>
              <a:t>The main reason given for not seeking medical help was shyness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17" y="541395"/>
            <a:ext cx="8646831" cy="220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77" y="0"/>
            <a:ext cx="8281725" cy="3343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77" y="3575437"/>
            <a:ext cx="8281725" cy="308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530" y="2106304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 smtClean="0"/>
              <a:t>   </a:t>
            </a:r>
            <a:r>
              <a:rPr lang="en-US" sz="2000" b="1" i="1" dirty="0" smtClean="0"/>
              <a:t>Urinary incontinence:     </a:t>
            </a:r>
            <a:endParaRPr lang="en-US" sz="2000" b="1" i="1" dirty="0"/>
          </a:p>
          <a:p>
            <a:pPr marL="0" indent="0">
              <a:buNone/>
            </a:pPr>
            <a:r>
              <a:rPr lang="en-US" sz="4000" b="1" i="1" dirty="0" smtClean="0"/>
              <a:t> Involuntary loss of urine</a:t>
            </a:r>
            <a:endParaRPr lang="en-US" sz="4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496" y="5003800"/>
            <a:ext cx="2368834" cy="1781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261" y="5003800"/>
            <a:ext cx="1632236" cy="1810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910" y="5045191"/>
            <a:ext cx="2155351" cy="1677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23446" b="15982"/>
          <a:stretch/>
        </p:blipFill>
        <p:spPr>
          <a:xfrm>
            <a:off x="4327547" y="5003800"/>
            <a:ext cx="1838026" cy="1781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201" y="5001712"/>
            <a:ext cx="2962238" cy="1717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07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593" y="140139"/>
            <a:ext cx="9976063" cy="1280890"/>
          </a:xfrm>
        </p:spPr>
        <p:txBody>
          <a:bodyPr/>
          <a:lstStyle/>
          <a:p>
            <a:r>
              <a:rPr lang="en-US" b="1" dirty="0"/>
              <a:t>Negative Impacts of </a:t>
            </a:r>
            <a:r>
              <a:rPr lang="en-US" b="1" dirty="0" smtClean="0"/>
              <a:t>OAB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743" y="1421029"/>
            <a:ext cx="8937533" cy="3793076"/>
          </a:xfrm>
        </p:spPr>
        <p:txBody>
          <a:bodyPr>
            <a:noAutofit/>
          </a:bodyPr>
          <a:lstStyle/>
          <a:p>
            <a:r>
              <a:rPr lang="en-US" sz="2000" b="1" dirty="0"/>
              <a:t>Social isolation </a:t>
            </a:r>
          </a:p>
          <a:p>
            <a:r>
              <a:rPr lang="en-US" sz="2000" b="1" dirty="0"/>
              <a:t>Depression </a:t>
            </a:r>
          </a:p>
          <a:p>
            <a:r>
              <a:rPr lang="en-US" sz="2000" b="1" dirty="0"/>
              <a:t>Embarrassment or </a:t>
            </a:r>
            <a:r>
              <a:rPr lang="en-US" sz="2000" b="1" dirty="0" smtClean="0"/>
              <a:t>shame of UI</a:t>
            </a:r>
            <a:endParaRPr lang="en-US" sz="2000" b="1" dirty="0"/>
          </a:p>
          <a:p>
            <a:r>
              <a:rPr lang="en-US" sz="2000" b="1" dirty="0"/>
              <a:t>Discontinue </a:t>
            </a:r>
            <a:r>
              <a:rPr lang="en-US" sz="2000" b="1" dirty="0" smtClean="0"/>
              <a:t>activities(physical, social, sexual…)</a:t>
            </a:r>
            <a:endParaRPr lang="en-US" sz="2000" b="1" dirty="0"/>
          </a:p>
          <a:p>
            <a:r>
              <a:rPr lang="en-US" sz="2000" b="1" dirty="0"/>
              <a:t>Skin irritation</a:t>
            </a:r>
          </a:p>
          <a:p>
            <a:r>
              <a:rPr lang="en-US" sz="2000" b="1" dirty="0"/>
              <a:t>disturbed </a:t>
            </a:r>
            <a:r>
              <a:rPr lang="en-US" sz="2000" b="1" dirty="0" smtClean="0"/>
              <a:t>sleep</a:t>
            </a:r>
          </a:p>
          <a:p>
            <a:r>
              <a:rPr lang="en-US" sz="2000" b="1" dirty="0" smtClean="0"/>
              <a:t>decreased self-esteem</a:t>
            </a:r>
            <a:endParaRPr lang="en-US" sz="2000" b="1" dirty="0"/>
          </a:p>
          <a:p>
            <a:r>
              <a:rPr lang="en-US" sz="2000" b="1" dirty="0"/>
              <a:t>missed workdays</a:t>
            </a:r>
          </a:p>
          <a:p>
            <a:r>
              <a:rPr lang="en-US" sz="2000" b="1" dirty="0"/>
              <a:t>Falls and fractures</a:t>
            </a:r>
          </a:p>
          <a:p>
            <a:r>
              <a:rPr lang="en-US" sz="2000" b="1" dirty="0"/>
              <a:t>Reduce happiness </a:t>
            </a:r>
          </a:p>
          <a:p>
            <a:r>
              <a:rPr lang="en-US" sz="2000" b="1" dirty="0" smtClean="0"/>
              <a:t>Negative effects on </a:t>
            </a:r>
            <a:r>
              <a:rPr lang="en-US" sz="2000" b="1" dirty="0"/>
              <a:t>health-related quality of life (</a:t>
            </a:r>
            <a:r>
              <a:rPr lang="en-US" sz="2000" b="1" dirty="0" err="1" smtClean="0"/>
              <a:t>HRQoL</a:t>
            </a:r>
            <a:r>
              <a:rPr lang="en-US" sz="2000" b="1" dirty="0" smtClean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900" y="1201003"/>
            <a:ext cx="2924176" cy="153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051" y="2734528"/>
            <a:ext cx="2867025" cy="1590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60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594" y="132791"/>
            <a:ext cx="8911687" cy="1280890"/>
          </a:xfrm>
        </p:spPr>
        <p:txBody>
          <a:bodyPr/>
          <a:lstStyle/>
          <a:p>
            <a:r>
              <a:rPr lang="en-US" b="1" dirty="0"/>
              <a:t>Pathophysiology of OAB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722" y="1642280"/>
            <a:ext cx="6936926" cy="5215720"/>
          </a:xfrm>
        </p:spPr>
        <p:txBody>
          <a:bodyPr>
            <a:normAutofit/>
          </a:bodyPr>
          <a:lstStyle/>
          <a:p>
            <a:r>
              <a:rPr lang="en-US" sz="2800" dirty="0"/>
              <a:t>Myogenic</a:t>
            </a:r>
          </a:p>
          <a:p>
            <a:r>
              <a:rPr lang="en-US" sz="2800" dirty="0"/>
              <a:t>Neurogenic</a:t>
            </a:r>
          </a:p>
          <a:p>
            <a:r>
              <a:rPr lang="en-US" sz="2800" dirty="0" err="1"/>
              <a:t>Urethrogenic</a:t>
            </a:r>
            <a:endParaRPr lang="en-US" sz="2800" dirty="0"/>
          </a:p>
          <a:p>
            <a:r>
              <a:rPr lang="en-US" sz="2800" dirty="0"/>
              <a:t>Ischemic</a:t>
            </a:r>
          </a:p>
          <a:p>
            <a:r>
              <a:rPr lang="en-US" sz="2800" dirty="0"/>
              <a:t>Obstruction</a:t>
            </a:r>
          </a:p>
          <a:p>
            <a:r>
              <a:rPr lang="en-US" sz="2800" dirty="0" smtClean="0"/>
              <a:t>Mucosal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00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3" y="246811"/>
            <a:ext cx="8911687" cy="1280890"/>
          </a:xfrm>
        </p:spPr>
        <p:txBody>
          <a:bodyPr/>
          <a:lstStyle/>
          <a:p>
            <a:r>
              <a:rPr lang="en-US" b="1" dirty="0"/>
              <a:t>Transient Urinary Incontinence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81806" y="1681221"/>
            <a:ext cx="10548937" cy="5180013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Times-Bold"/>
              </a:rPr>
              <a:t>D</a:t>
            </a:r>
            <a:r>
              <a:rPr lang="en-US" sz="2800" b="1" dirty="0">
                <a:latin typeface="Times-Roman"/>
              </a:rPr>
              <a:t>—</a:t>
            </a:r>
            <a:r>
              <a:rPr lang="en-US" sz="2800" dirty="0">
                <a:latin typeface="Times-Roman"/>
              </a:rPr>
              <a:t>delirium, dementia or both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-Bold"/>
              </a:rPr>
              <a:t>I  </a:t>
            </a:r>
            <a:r>
              <a:rPr lang="en-US" sz="2800" b="1" dirty="0">
                <a:latin typeface="Times-Bold"/>
              </a:rPr>
              <a:t>— </a:t>
            </a:r>
            <a:r>
              <a:rPr lang="en-US" sz="2800" dirty="0">
                <a:latin typeface="Times-Roman"/>
              </a:rPr>
              <a:t>infection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-Bold"/>
              </a:rPr>
              <a:t>A</a:t>
            </a:r>
            <a:r>
              <a:rPr lang="en-US" sz="2800" b="1" dirty="0">
                <a:latin typeface="Times-Bold"/>
              </a:rPr>
              <a:t>— </a:t>
            </a:r>
            <a:r>
              <a:rPr lang="en-US" sz="2800" dirty="0">
                <a:latin typeface="Times-Roman"/>
              </a:rPr>
              <a:t>atrophic urethritis or vaginitis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-Bold"/>
              </a:rPr>
              <a:t>P</a:t>
            </a:r>
            <a:r>
              <a:rPr lang="en-US" sz="2800" b="1" dirty="0">
                <a:latin typeface="Times-Bold"/>
              </a:rPr>
              <a:t> </a:t>
            </a:r>
            <a:r>
              <a:rPr lang="en-US" sz="2800" b="1" dirty="0">
                <a:latin typeface="Times-Roman"/>
              </a:rPr>
              <a:t>—</a:t>
            </a:r>
            <a:r>
              <a:rPr lang="en-US" sz="2800" dirty="0">
                <a:latin typeface="Times-Roman"/>
              </a:rPr>
              <a:t>pharmaceuticals or </a:t>
            </a:r>
            <a:r>
              <a:rPr lang="en-US" sz="2800" dirty="0" err="1">
                <a:latin typeface="Times-Roman"/>
              </a:rPr>
              <a:t>polypharmacy</a:t>
            </a:r>
            <a:endParaRPr lang="en-US" sz="2800" dirty="0">
              <a:latin typeface="Times-Roman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-Bold"/>
              </a:rPr>
              <a:t>P</a:t>
            </a:r>
            <a:r>
              <a:rPr lang="en-US" sz="2800" b="1" dirty="0">
                <a:latin typeface="Times-Bold"/>
              </a:rPr>
              <a:t> </a:t>
            </a:r>
            <a:r>
              <a:rPr lang="en-US" sz="2800" b="1" dirty="0">
                <a:latin typeface="Times-Roman"/>
              </a:rPr>
              <a:t>—</a:t>
            </a:r>
            <a:r>
              <a:rPr lang="en-US" sz="2800" dirty="0">
                <a:latin typeface="Times-Roman"/>
              </a:rPr>
              <a:t>psychological factors, especially depression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-Bold"/>
              </a:rPr>
              <a:t>E</a:t>
            </a:r>
            <a:r>
              <a:rPr lang="en-US" sz="2800" b="1" dirty="0">
                <a:latin typeface="Times-Bold"/>
              </a:rPr>
              <a:t>— </a:t>
            </a:r>
            <a:r>
              <a:rPr lang="en-US" sz="2800" dirty="0">
                <a:latin typeface="Times-Roman"/>
              </a:rPr>
              <a:t>excessive urine output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-Bold"/>
              </a:rPr>
              <a:t>R</a:t>
            </a:r>
            <a:r>
              <a:rPr lang="en-US" sz="2800" b="1" dirty="0">
                <a:latin typeface="Times-Bold"/>
              </a:rPr>
              <a:t>— </a:t>
            </a:r>
            <a:r>
              <a:rPr lang="en-US" sz="2800" dirty="0">
                <a:latin typeface="Times-Roman"/>
              </a:rPr>
              <a:t>restricted mobility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-Bold"/>
              </a:rPr>
              <a:t>S</a:t>
            </a:r>
            <a:r>
              <a:rPr lang="en-US" sz="2800" b="1" dirty="0">
                <a:latin typeface="Times-Bold"/>
              </a:rPr>
              <a:t>— </a:t>
            </a:r>
            <a:r>
              <a:rPr lang="en-US" sz="2800" dirty="0">
                <a:latin typeface="Times-Roman"/>
              </a:rPr>
              <a:t>stool impaction</a:t>
            </a:r>
            <a:endParaRPr lang="en-US" sz="28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747390" flipH="1">
            <a:off x="9523319" y="2514449"/>
            <a:ext cx="2649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RULE OUT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594" y="246811"/>
            <a:ext cx="1724216" cy="256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7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5" y="1460311"/>
            <a:ext cx="3305175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2876" y="0"/>
            <a:ext cx="5260841" cy="713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375" y="39256"/>
            <a:ext cx="8911687" cy="1280890"/>
          </a:xfrm>
        </p:spPr>
        <p:txBody>
          <a:bodyPr/>
          <a:lstStyle/>
          <a:p>
            <a:r>
              <a:rPr lang="en-US" b="1" dirty="0" smtClean="0"/>
              <a:t>Urodynamic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51" y="1202254"/>
            <a:ext cx="8661081" cy="3777622"/>
          </a:xfrm>
        </p:spPr>
        <p:txBody>
          <a:bodyPr>
            <a:normAutofit/>
          </a:bodyPr>
          <a:lstStyle/>
          <a:p>
            <a:r>
              <a:rPr lang="en-US" sz="2400" dirty="0"/>
              <a:t>Urodynamic testing is widely used as an adjunct to clinical diagnosis, in the belief that it may help to provide </a:t>
            </a:r>
            <a:r>
              <a:rPr lang="en-US" sz="2400" dirty="0" smtClean="0"/>
              <a:t>or confirm </a:t>
            </a:r>
            <a:r>
              <a:rPr lang="en-US" sz="2400" dirty="0"/>
              <a:t>diagnosis, predict treatment outcome, or facilitate discussion during counselling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000" b="1" dirty="0"/>
              <a:t>For all these reasons, </a:t>
            </a:r>
            <a:r>
              <a:rPr lang="en-US" sz="2000" b="1" dirty="0" err="1"/>
              <a:t>urodynamics</a:t>
            </a:r>
            <a:r>
              <a:rPr lang="en-US" sz="2000" b="1" dirty="0"/>
              <a:t> is often performed prior to invasive treatment for UI</a:t>
            </a:r>
            <a:r>
              <a:rPr lang="en-US" sz="2000" b="1" dirty="0" smtClean="0"/>
              <a:t>.</a:t>
            </a:r>
            <a:r>
              <a:rPr lang="en-US" sz="2000" b="1" dirty="0"/>
              <a:t> </a:t>
            </a:r>
            <a:endParaRPr lang="en-US" sz="2400" b="1" dirty="0" smtClean="0"/>
          </a:p>
          <a:p>
            <a:r>
              <a:rPr lang="en-US" sz="2400" i="1" dirty="0" smtClean="0"/>
              <a:t>The </a:t>
            </a:r>
            <a:r>
              <a:rPr lang="en-US" sz="2400" i="1" dirty="0"/>
              <a:t>two main urodynamic diagnoses associated with OAB are</a:t>
            </a:r>
            <a:r>
              <a:rPr lang="en-US" sz="2400" b="1" i="1" dirty="0"/>
              <a:t> DO </a:t>
            </a:r>
            <a:r>
              <a:rPr lang="en-US" sz="2400" i="1" dirty="0" smtClean="0"/>
              <a:t>and </a:t>
            </a:r>
            <a:r>
              <a:rPr lang="en-US" sz="2400" i="1" dirty="0"/>
              <a:t>early and/or exaggerated </a:t>
            </a:r>
            <a:r>
              <a:rPr lang="en-US" sz="2400" b="1" i="1" dirty="0"/>
              <a:t>filling sensation.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57" y="4806526"/>
            <a:ext cx="8273375" cy="2050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044" y="-232230"/>
            <a:ext cx="3204470" cy="3468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644" y="-395326"/>
            <a:ext cx="2583089" cy="14618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43914" y="553569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2020 EAU </a:t>
            </a:r>
            <a:r>
              <a:rPr lang="en-US" dirty="0"/>
              <a:t>Guide line </a:t>
            </a:r>
          </a:p>
        </p:txBody>
      </p:sp>
    </p:spTree>
    <p:extLst>
      <p:ext uri="{BB962C8B-B14F-4D97-AF65-F5344CB8AC3E}">
        <p14:creationId xmlns:p14="http://schemas.microsoft.com/office/powerpoint/2010/main" val="2239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525" y="36922"/>
            <a:ext cx="8911687" cy="1280890"/>
          </a:xfrm>
        </p:spPr>
        <p:txBody>
          <a:bodyPr/>
          <a:lstStyle/>
          <a:p>
            <a:r>
              <a:rPr lang="en-US" b="1" dirty="0" smtClean="0"/>
              <a:t>Take-Home </a:t>
            </a:r>
            <a:r>
              <a:rPr lang="en-US" b="1" dirty="0"/>
              <a:t>M</a:t>
            </a:r>
            <a:r>
              <a:rPr lang="en-US" b="1" dirty="0" smtClean="0"/>
              <a:t>assage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647" y="1178112"/>
            <a:ext cx="9890965" cy="543261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OAB is common condition in both men and  women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Urgency urinary incontinence is the most common type of incontinence</a:t>
            </a:r>
          </a:p>
          <a:p>
            <a:r>
              <a:rPr lang="en-US" sz="2000" b="1" dirty="0" smtClean="0"/>
              <a:t> History, </a:t>
            </a:r>
            <a:r>
              <a:rPr lang="en-US" sz="2000" b="1" dirty="0" err="1" smtClean="0"/>
              <a:t>Ph</a:t>
            </a:r>
            <a:r>
              <a:rPr lang="en-US" sz="2000" b="1" dirty="0" smtClean="0"/>
              <a:t>/E, urine analysis , PVR , bladder diary  should be performed for all  patient with OAB syndrome and  incontinent .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Treatment should begin with conservative treatment (behavioral therapy  , physiotherapy , pharmacotherapy)</a:t>
            </a:r>
          </a:p>
          <a:p>
            <a:r>
              <a:rPr lang="en-US" sz="2000" b="1" dirty="0" err="1"/>
              <a:t>Antimuscarins</a:t>
            </a:r>
            <a:r>
              <a:rPr lang="en-US" sz="2000" b="1" dirty="0"/>
              <a:t> are  used for overactive bladder</a:t>
            </a:r>
          </a:p>
          <a:p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Surgical management should be used when other treatment will not bring positive results </a:t>
            </a:r>
          </a:p>
          <a:p>
            <a:r>
              <a:rPr lang="en-US" sz="2000" b="1" dirty="0" smtClean="0"/>
              <a:t>Topical estrogen has positive effect  in incontinence and surgical outcomes </a:t>
            </a:r>
          </a:p>
          <a:p>
            <a:endParaRPr lang="en-US" sz="2000" b="1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205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530983"/>
            <a:ext cx="8911687" cy="1280890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9072" y="1978925"/>
            <a:ext cx="5884337" cy="366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7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059" y="146438"/>
            <a:ext cx="8911687" cy="1280890"/>
          </a:xfrm>
        </p:spPr>
        <p:txBody>
          <a:bodyPr/>
          <a:lstStyle/>
          <a:p>
            <a:r>
              <a:rPr lang="en-US" b="1" dirty="0" smtClean="0"/>
              <a:t>Main Types of Incontinence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0346" y="1710520"/>
            <a:ext cx="8915400" cy="4724400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Stress incontinence: </a:t>
            </a:r>
            <a:r>
              <a:rPr lang="en-US" dirty="0"/>
              <a:t>Loss of urine with exertion or sneezing or coughing. </a:t>
            </a:r>
          </a:p>
          <a:p>
            <a:endParaRPr lang="en-US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Urgency </a:t>
            </a:r>
            <a:r>
              <a:rPr lang="en-US" sz="2000" b="1" dirty="0">
                <a:solidFill>
                  <a:srgbClr val="FF0000"/>
                </a:solidFill>
              </a:rPr>
              <a:t>incontinence: </a:t>
            </a:r>
            <a:r>
              <a:rPr lang="en-US" dirty="0"/>
              <a:t>Leakage accompanied by or immediately preceded by urinary urgency. </a:t>
            </a:r>
          </a:p>
          <a:p>
            <a:endParaRPr lang="en-US" dirty="0"/>
          </a:p>
          <a:p>
            <a:r>
              <a:rPr lang="en-US" sz="2000" b="1" dirty="0">
                <a:solidFill>
                  <a:srgbClr val="FF0000"/>
                </a:solidFill>
              </a:rPr>
              <a:t>Mixed incontinence: </a:t>
            </a:r>
            <a:r>
              <a:rPr lang="en-US" dirty="0"/>
              <a:t>Loss of urine associated with urgency and also with exertion, effort, sneezing, or coughing. </a:t>
            </a:r>
            <a:endParaRPr lang="en-US" dirty="0" smtClean="0"/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Overflow </a:t>
            </a:r>
            <a:r>
              <a:rPr lang="en-US" sz="2000" b="1" dirty="0">
                <a:solidFill>
                  <a:srgbClr val="FF0000"/>
                </a:solidFill>
              </a:rPr>
              <a:t>incontinence: </a:t>
            </a:r>
            <a:r>
              <a:rPr lang="en-US" dirty="0"/>
              <a:t>Leakage of urine associated with urinary retention.</a:t>
            </a:r>
          </a:p>
          <a:p>
            <a:endParaRPr lang="en-US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Continuous  </a:t>
            </a:r>
            <a:r>
              <a:rPr lang="en-US" sz="2000" b="1" dirty="0">
                <a:solidFill>
                  <a:srgbClr val="FF0000"/>
                </a:solidFill>
              </a:rPr>
              <a:t>incontinence: </a:t>
            </a:r>
            <a:r>
              <a:rPr lang="en-US" dirty="0"/>
              <a:t>Is the complaint of a continuous leakage.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820" y="337507"/>
            <a:ext cx="8911687" cy="1280890"/>
          </a:xfrm>
        </p:spPr>
        <p:txBody>
          <a:bodyPr>
            <a:normAutofit/>
          </a:bodyPr>
          <a:lstStyle/>
          <a:p>
            <a:r>
              <a:rPr lang="en-US" sz="2800" b="1" dirty="0"/>
              <a:t>What is Needed for Normal Bladder Function?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820" y="1487606"/>
            <a:ext cx="9798792" cy="442361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Filling - </a:t>
            </a:r>
            <a:r>
              <a:rPr lang="en-US" dirty="0">
                <a:solidFill>
                  <a:schemeClr val="tx1"/>
                </a:solidFill>
              </a:rPr>
              <a:t>Efficient and low pressure</a:t>
            </a:r>
          </a:p>
          <a:p>
            <a:r>
              <a:rPr lang="en-US" b="1" dirty="0">
                <a:solidFill>
                  <a:schemeClr val="tx1"/>
                </a:solidFill>
              </a:rPr>
              <a:t>Storage</a:t>
            </a:r>
            <a:r>
              <a:rPr lang="en-US" dirty="0">
                <a:solidFill>
                  <a:schemeClr val="tx1"/>
                </a:solidFill>
              </a:rPr>
              <a:t> - Low pressure, with perfect </a:t>
            </a:r>
            <a:r>
              <a:rPr lang="en-US" dirty="0" smtClean="0">
                <a:solidFill>
                  <a:schemeClr val="tx1"/>
                </a:solidFill>
              </a:rPr>
              <a:t>continence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Emptying</a:t>
            </a:r>
            <a:r>
              <a:rPr lang="en-US" dirty="0">
                <a:solidFill>
                  <a:schemeClr val="tx1"/>
                </a:solidFill>
              </a:rPr>
              <a:t> - Periodic complete urine expulsion, at low pressure, when </a:t>
            </a:r>
            <a:r>
              <a:rPr lang="en-US" dirty="0" smtClean="0">
                <a:solidFill>
                  <a:schemeClr val="tx1"/>
                </a:solidFill>
              </a:rPr>
              <a:t>convenient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Bladder innervation</a:t>
            </a:r>
          </a:p>
          <a:p>
            <a:r>
              <a:rPr lang="en-US" b="1" dirty="0"/>
              <a:t>Sympathetic</a:t>
            </a:r>
            <a:r>
              <a:rPr lang="en-US" dirty="0"/>
              <a:t> (</a:t>
            </a:r>
            <a:r>
              <a:rPr lang="en-US" dirty="0" err="1"/>
              <a:t>Hypogastric</a:t>
            </a:r>
            <a:r>
              <a:rPr lang="en-US" dirty="0"/>
              <a:t> nerve)</a:t>
            </a:r>
          </a:p>
          <a:p>
            <a:r>
              <a:rPr lang="en-US" b="1" dirty="0"/>
              <a:t>Parasympathetic</a:t>
            </a:r>
            <a:r>
              <a:rPr lang="en-US" dirty="0"/>
              <a:t> (Pelvic Nerve)</a:t>
            </a:r>
          </a:p>
          <a:p>
            <a:r>
              <a:rPr lang="en-US" b="1" dirty="0"/>
              <a:t>Somatic</a:t>
            </a:r>
            <a:r>
              <a:rPr lang="en-US" dirty="0"/>
              <a:t> (</a:t>
            </a:r>
            <a:r>
              <a:rPr lang="en-US" dirty="0" err="1"/>
              <a:t>Pudendal</a:t>
            </a:r>
            <a:r>
              <a:rPr lang="en-US" dirty="0"/>
              <a:t> Nerve)</a:t>
            </a:r>
          </a:p>
          <a:p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7560860" y="1487606"/>
            <a:ext cx="259307" cy="6141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343" y="132791"/>
            <a:ext cx="8911687" cy="1280890"/>
          </a:xfrm>
        </p:spPr>
        <p:txBody>
          <a:bodyPr/>
          <a:lstStyle/>
          <a:p>
            <a:r>
              <a:rPr lang="en-US" b="1" dirty="0" smtClean="0"/>
              <a:t>Storage Phase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9869" y="0"/>
            <a:ext cx="7529931" cy="665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468" y="419394"/>
            <a:ext cx="8911687" cy="1280890"/>
          </a:xfrm>
        </p:spPr>
        <p:txBody>
          <a:bodyPr/>
          <a:lstStyle/>
          <a:p>
            <a:r>
              <a:rPr lang="en-US" b="1" dirty="0" smtClean="0"/>
              <a:t>Voiding Phase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8426" y="139994"/>
            <a:ext cx="6853569" cy="614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286" y="146439"/>
            <a:ext cx="8911687" cy="1280890"/>
          </a:xfrm>
        </p:spPr>
        <p:txBody>
          <a:bodyPr/>
          <a:lstStyle/>
          <a:p>
            <a:r>
              <a:rPr lang="en-US" b="1" dirty="0" smtClean="0"/>
              <a:t>Lower Urinary Symptoms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149" y="1719618"/>
            <a:ext cx="10356887" cy="442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764" y="106712"/>
            <a:ext cx="8911687" cy="1280890"/>
          </a:xfrm>
        </p:spPr>
        <p:txBody>
          <a:bodyPr/>
          <a:lstStyle/>
          <a:p>
            <a:r>
              <a:rPr lang="en-US" b="1" dirty="0"/>
              <a:t>T</a:t>
            </a:r>
            <a:r>
              <a:rPr lang="en-US" b="1" dirty="0" smtClean="0"/>
              <a:t>erminology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185" y="1351128"/>
            <a:ext cx="10194427" cy="5506872"/>
          </a:xfrm>
        </p:spPr>
        <p:txBody>
          <a:bodyPr>
            <a:normAutofit/>
          </a:bodyPr>
          <a:lstStyle/>
          <a:p>
            <a:r>
              <a:rPr lang="en-GB" b="1" cap="all" dirty="0"/>
              <a:t>OVERACTIVE BLADDER </a:t>
            </a:r>
            <a:r>
              <a:rPr lang="en-GB" sz="1200" cap="all" dirty="0"/>
              <a:t>(ABRAMS ET AL. 2002)</a:t>
            </a:r>
          </a:p>
          <a:p>
            <a:pPr marL="114300" indent="0">
              <a:buNone/>
            </a:pPr>
            <a:r>
              <a:rPr lang="en-US" dirty="0" smtClean="0"/>
              <a:t>The </a:t>
            </a:r>
            <a:r>
              <a:rPr lang="en-US" dirty="0"/>
              <a:t>International Continence Society </a:t>
            </a:r>
            <a:r>
              <a:rPr lang="en-US" b="1" dirty="0"/>
              <a:t>(ICS) </a:t>
            </a:r>
            <a:r>
              <a:rPr lang="en-US" dirty="0"/>
              <a:t>defined overactive bladder (OAB) syndrome as </a:t>
            </a:r>
            <a:r>
              <a:rPr lang="en-US" b="1" i="1" dirty="0">
                <a:solidFill>
                  <a:srgbClr val="FF0000"/>
                </a:solidFill>
              </a:rPr>
              <a:t>“urinary urgency, usually accompanied by frequency and </a:t>
            </a:r>
            <a:r>
              <a:rPr lang="en-US" b="1" i="1" dirty="0" err="1">
                <a:solidFill>
                  <a:srgbClr val="FF0000"/>
                </a:solidFill>
              </a:rPr>
              <a:t>nocturia</a:t>
            </a:r>
            <a:r>
              <a:rPr lang="en-US" b="1" i="1" dirty="0">
                <a:solidFill>
                  <a:srgbClr val="FF0000"/>
                </a:solidFill>
              </a:rPr>
              <a:t>, with or without urgency urinary incontinence (UUI), in the absence of urinary tract infection (UTI) or other obvious pathology</a:t>
            </a:r>
            <a:r>
              <a:rPr lang="en-US" b="1" i="1" dirty="0" smtClean="0">
                <a:solidFill>
                  <a:srgbClr val="FF0000"/>
                </a:solidFill>
              </a:rPr>
              <a:t>”</a:t>
            </a:r>
            <a:endParaRPr lang="en-GB" b="1" i="1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 smtClean="0"/>
              <a:t>                      </a:t>
            </a:r>
            <a:r>
              <a:rPr lang="en-US" b="1" dirty="0"/>
              <a:t>Wet</a:t>
            </a:r>
            <a:r>
              <a:rPr lang="en-US" dirty="0"/>
              <a:t>: urgency ,frequency with incontinence</a:t>
            </a:r>
          </a:p>
          <a:p>
            <a:r>
              <a:rPr lang="en-US" b="1" dirty="0"/>
              <a:t>OAB</a:t>
            </a:r>
            <a:r>
              <a:rPr lang="en-US" dirty="0"/>
              <a:t> </a:t>
            </a:r>
          </a:p>
          <a:p>
            <a:pPr marL="114300" indent="0">
              <a:buNone/>
            </a:pPr>
            <a:r>
              <a:rPr lang="en-US" dirty="0" smtClean="0"/>
              <a:t>                   </a:t>
            </a:r>
            <a:r>
              <a:rPr lang="en-US" b="1" dirty="0" smtClean="0"/>
              <a:t> Dry</a:t>
            </a:r>
            <a:r>
              <a:rPr lang="en-US" dirty="0"/>
              <a:t>: urgency ,frequency without </a:t>
            </a:r>
            <a:r>
              <a:rPr lang="en-US" dirty="0" smtClean="0"/>
              <a:t>incontinence</a:t>
            </a:r>
          </a:p>
          <a:p>
            <a:pPr marL="400050" indent="-285750"/>
            <a:endParaRPr lang="en-GB" b="1" cap="all" dirty="0" smtClean="0"/>
          </a:p>
          <a:p>
            <a:pPr marL="400050" indent="-285750"/>
            <a:r>
              <a:rPr lang="en-GB" b="1" cap="all" dirty="0" smtClean="0"/>
              <a:t> </a:t>
            </a:r>
            <a:r>
              <a:rPr lang="en-GB" b="1" cap="all" dirty="0"/>
              <a:t>URGENCY</a:t>
            </a:r>
            <a:r>
              <a:rPr lang="en-GB" cap="all" dirty="0"/>
              <a:t> </a:t>
            </a:r>
            <a:r>
              <a:rPr lang="en-GB" sz="1200" cap="all" dirty="0"/>
              <a:t>(HAYLEN ET AL. 2010</a:t>
            </a:r>
            <a:r>
              <a:rPr lang="en-GB" sz="1200" cap="all" dirty="0" smtClean="0"/>
              <a:t>)</a:t>
            </a:r>
            <a:endParaRPr lang="en-GB" sz="1200" cap="all" dirty="0"/>
          </a:p>
          <a:p>
            <a:pPr marL="114300" indent="0">
              <a:buNone/>
            </a:pPr>
            <a:r>
              <a:rPr lang="en-GB" dirty="0">
                <a:solidFill>
                  <a:srgbClr val="FF0000"/>
                </a:solidFill>
              </a:rPr>
              <a:t>Sudden, compelling desire to void which is difficult to defer.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r="33824"/>
          <a:stretch/>
        </p:blipFill>
        <p:spPr>
          <a:xfrm>
            <a:off x="9891641" y="5001038"/>
            <a:ext cx="2300359" cy="1856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416" y="-115620"/>
            <a:ext cx="1956614" cy="1952778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2380343" y="3520147"/>
            <a:ext cx="308150" cy="8196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3858" y="0"/>
            <a:ext cx="1348142" cy="12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9893" y="2212056"/>
            <a:ext cx="7834039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7371</TotalTime>
  <Words>854</Words>
  <Application>Microsoft Office PowerPoint</Application>
  <PresentationFormat>Widescreen</PresentationFormat>
  <Paragraphs>108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Times-Bold</vt:lpstr>
      <vt:lpstr>Times-Roman</vt:lpstr>
      <vt:lpstr>Wingdings 3</vt:lpstr>
      <vt:lpstr>Wisp</vt:lpstr>
      <vt:lpstr> Urinary incontinence in women Epidemiology </vt:lpstr>
      <vt:lpstr>Definition </vt:lpstr>
      <vt:lpstr>Main Types of Incontinence</vt:lpstr>
      <vt:lpstr>What is Needed for Normal Bladder Function?</vt:lpstr>
      <vt:lpstr>Storage Phase</vt:lpstr>
      <vt:lpstr>Voiding Phase</vt:lpstr>
      <vt:lpstr>Lower Urinary Symptoms</vt:lpstr>
      <vt:lpstr>Terminology</vt:lpstr>
      <vt:lpstr>PowerPoint Presentation</vt:lpstr>
      <vt:lpstr>PowerPoint Presentation</vt:lpstr>
      <vt:lpstr>PowerPoint Presentation</vt:lpstr>
      <vt:lpstr>Distinguishing Overactive Bladder From Bladder Pain Syndrome </vt:lpstr>
      <vt:lpstr>Urge vs Pain </vt:lpstr>
      <vt:lpstr>PowerPoint Presentation</vt:lpstr>
      <vt:lpstr> Epidemiology</vt:lpstr>
      <vt:lpstr>PowerPoint Presentation</vt:lpstr>
      <vt:lpstr> Economics</vt:lpstr>
      <vt:lpstr>PowerPoint Presentation</vt:lpstr>
      <vt:lpstr>PowerPoint Presentation</vt:lpstr>
      <vt:lpstr>Negative Impacts of OAB</vt:lpstr>
      <vt:lpstr>Pathophysiology of OAB</vt:lpstr>
      <vt:lpstr>Transient Urinary Incontinence</vt:lpstr>
      <vt:lpstr>PowerPoint Presentation</vt:lpstr>
      <vt:lpstr>Urodynamic Study</vt:lpstr>
      <vt:lpstr>Take-Home Massage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</dc:creator>
  <cp:lastModifiedBy>Mh</cp:lastModifiedBy>
  <cp:revision>120</cp:revision>
  <dcterms:created xsi:type="dcterms:W3CDTF">2020-12-14T15:03:35Z</dcterms:created>
  <dcterms:modified xsi:type="dcterms:W3CDTF">2021-06-08T07:47:57Z</dcterms:modified>
</cp:coreProperties>
</file>